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40c28f875_0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640c28f875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46293ff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46293ff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40c28f87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40c28f87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40c28f875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40c28f87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46293f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46293f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46293ffd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46293ffd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4308fbd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4308fbd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4b6b1db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4b6b1db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40c28f875_0_1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640c28f875_0_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40c28f87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40c28f87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42e5230c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42e5230c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2E318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4"/>
          <p:cNvGrpSpPr/>
          <p:nvPr/>
        </p:nvGrpSpPr>
        <p:grpSpPr>
          <a:xfrm>
            <a:off x="6098379" y="3"/>
            <a:ext cx="3045623" cy="2030572"/>
            <a:chOff x="1" y="-1"/>
            <a:chExt cx="3045623" cy="2030572"/>
          </a:xfrm>
        </p:grpSpPr>
        <p:sp>
          <p:nvSpPr>
            <p:cNvPr id="71" name="Google Shape;71;p14"/>
            <p:cNvSpPr/>
            <p:nvPr/>
          </p:nvSpPr>
          <p:spPr>
            <a:xfrm>
              <a:off x="2030424" y="10"/>
              <a:ext cx="1015200" cy="1015200"/>
            </a:xfrm>
            <a:prstGeom prst="rect">
              <a:avLst/>
            </a:prstGeom>
            <a:solidFill>
              <a:srgbClr val="2E318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 flipH="1">
              <a:off x="1015086" y="-1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14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 flipH="1" rot="10800000">
              <a:off x="1015209" y="103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CC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 rot="10800000">
              <a:off x="1" y="93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76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10800000">
              <a:off x="2030412" y="1015371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0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4"/>
          <p:cNvSpPr txBox="1"/>
          <p:nvPr>
            <p:ph type="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Roboto"/>
              <a:buNone/>
              <a:defRPr sz="33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Roboto"/>
              <a:buNone/>
              <a:defRPr sz="33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Roboto"/>
              <a:buNone/>
              <a:defRPr sz="33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Roboto"/>
              <a:buNone/>
              <a:defRPr sz="33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Roboto"/>
              <a:buNone/>
              <a:defRPr sz="33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descr="Image" id="78" name="Google Shape;78;p14"/>
          <p:cNvPicPr preferRelativeResize="0"/>
          <p:nvPr/>
        </p:nvPicPr>
        <p:blipFill rotWithShape="1">
          <a:blip r:embed="rId2">
            <a:alphaModFix/>
          </a:blip>
          <a:srcRect b="3506" l="4287" r="4297" t="3497"/>
          <a:stretch/>
        </p:blipFill>
        <p:spPr>
          <a:xfrm>
            <a:off x="8191857" y="66917"/>
            <a:ext cx="888219" cy="90356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72318" y="4680365"/>
            <a:ext cx="336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tx">
  <p:cSld name="TITLE_AND_BODY">
    <p:bg>
      <p:bgPr>
        <a:solidFill>
          <a:srgbClr val="2A399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598100" y="2152346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82" name="Google Shape;82;p15"/>
          <p:cNvGrpSpPr/>
          <p:nvPr/>
        </p:nvGrpSpPr>
        <p:grpSpPr>
          <a:xfrm>
            <a:off x="6098379" y="4"/>
            <a:ext cx="3045623" cy="2030572"/>
            <a:chOff x="1" y="-1"/>
            <a:chExt cx="3045623" cy="2030572"/>
          </a:xfrm>
        </p:grpSpPr>
        <p:sp>
          <p:nvSpPr>
            <p:cNvPr id="83" name="Google Shape;83;p15"/>
            <p:cNvSpPr/>
            <p:nvPr/>
          </p:nvSpPr>
          <p:spPr>
            <a:xfrm>
              <a:off x="2030424" y="10"/>
              <a:ext cx="1015200" cy="1015200"/>
            </a:xfrm>
            <a:prstGeom prst="rect">
              <a:avLst/>
            </a:prstGeom>
            <a:solidFill>
              <a:srgbClr val="2E318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1015085" y="-1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14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 rot="10800000">
              <a:off x="1015209" y="103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CC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 rot="10800000">
              <a:off x="1" y="93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76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 rot="10800000">
              <a:off x="2030411" y="1015371"/>
              <a:ext cx="1015200" cy="10152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0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" id="88" name="Google Shape;88;p15"/>
          <p:cNvPicPr preferRelativeResize="0"/>
          <p:nvPr/>
        </p:nvPicPr>
        <p:blipFill rotWithShape="1">
          <a:blip r:embed="rId2">
            <a:alphaModFix/>
          </a:blip>
          <a:srcRect b="3506" l="4287" r="4297" t="3497"/>
          <a:stretch/>
        </p:blipFill>
        <p:spPr>
          <a:xfrm>
            <a:off x="8191857" y="66917"/>
            <a:ext cx="888219" cy="90356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672318" y="4680365"/>
            <a:ext cx="336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699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672318" y="4680365"/>
            <a:ext cx="336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 copy" showMasterSp="0">
  <p:cSld name="TITLE_AND_BODY cop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rgbClr val="2A399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699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8" name="Google Shape;98;p17"/>
          <p:cNvSpPr/>
          <p:nvPr/>
        </p:nvSpPr>
        <p:spPr>
          <a:xfrm>
            <a:off x="-1" y="-3275"/>
            <a:ext cx="9144000" cy="252000"/>
          </a:xfrm>
          <a:prstGeom prst="rect">
            <a:avLst/>
          </a:prstGeom>
          <a:solidFill>
            <a:srgbClr val="F3B45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672318" y="4680365"/>
            <a:ext cx="336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672318" y="4680365"/>
            <a:ext cx="336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8154895" y="3903669"/>
            <a:ext cx="989118" cy="9878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D28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 flipH="1">
            <a:off x="6181146" y="3903669"/>
            <a:ext cx="989118" cy="9878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D28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7170273" y="3903669"/>
            <a:ext cx="989100" cy="987900"/>
          </a:xfrm>
          <a:prstGeom prst="rect">
            <a:avLst/>
          </a:prstGeom>
          <a:solidFill>
            <a:srgbClr val="F3B45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 rot="10800000">
            <a:off x="8154740" y="3903707"/>
            <a:ext cx="989118" cy="9878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9B4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rgbClr val="2A399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699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○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■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58" name="Google Shape;58;p13"/>
          <p:cNvGrpSpPr/>
          <p:nvPr/>
        </p:nvGrpSpPr>
        <p:grpSpPr>
          <a:xfrm>
            <a:off x="-1" y="-3275"/>
            <a:ext cx="9144002" cy="2033850"/>
            <a:chOff x="0" y="0"/>
            <a:chExt cx="9144002" cy="2033850"/>
          </a:xfrm>
        </p:grpSpPr>
        <p:sp>
          <p:nvSpPr>
            <p:cNvPr id="59" name="Google Shape;59;p13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solidFill>
              <a:srgbClr val="F3B4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6098379" y="3278"/>
              <a:ext cx="3045623" cy="2030572"/>
              <a:chOff x="1" y="-1"/>
              <a:chExt cx="3045623" cy="2030572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2030424" y="10"/>
                <a:ext cx="1015200" cy="1015200"/>
              </a:xfrm>
              <a:prstGeom prst="rect">
                <a:avLst/>
              </a:prstGeom>
              <a:solidFill>
                <a:srgbClr val="2E318D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 flipH="1">
                <a:off x="1015085" y="-1"/>
                <a:ext cx="1015200" cy="1015200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 flipH="1" rot="10800000">
                <a:off x="1015209" y="103"/>
                <a:ext cx="1015200" cy="1015200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 rot="10800000">
                <a:off x="1" y="93"/>
                <a:ext cx="1015200" cy="1015200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 rot="10800000">
                <a:off x="2030411" y="1015371"/>
                <a:ext cx="1015200" cy="1015200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descr="Image" id="66" name="Google Shape;66;p13"/>
          <p:cNvPicPr preferRelativeResize="0"/>
          <p:nvPr/>
        </p:nvPicPr>
        <p:blipFill rotWithShape="1">
          <a:blip r:embed="rId1">
            <a:alphaModFix/>
          </a:blip>
          <a:srcRect b="3506" l="4287" r="4297" t="3497"/>
          <a:stretch/>
        </p:blipFill>
        <p:spPr>
          <a:xfrm>
            <a:off x="8191857" y="66917"/>
            <a:ext cx="888219" cy="90356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 rot="10800000">
            <a:off x="8281740" y="4030707"/>
            <a:ext cx="989118" cy="9878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9B4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672318" y="4680365"/>
            <a:ext cx="336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556350" y="1287225"/>
            <a:ext cx="5688300" cy="19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</a:pPr>
            <a:r>
              <a:rPr lang="en" sz="4100"/>
              <a:t>大語言模型真的能理解這個世界嗎？</a:t>
            </a:r>
            <a:endParaRPr sz="3600"/>
          </a:p>
        </p:txBody>
      </p:sp>
      <p:sp>
        <p:nvSpPr>
          <p:cNvPr id="107" name="Google Shape;107;p19"/>
          <p:cNvSpPr txBox="1"/>
          <p:nvPr>
            <p:ph idx="4294967295" type="body"/>
          </p:nvPr>
        </p:nvSpPr>
        <p:spPr>
          <a:xfrm>
            <a:off x="556352" y="3467421"/>
            <a:ext cx="82221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" sz="2400">
                <a:solidFill>
                  <a:srgbClr val="FFFFFF"/>
                </a:solidFill>
              </a:rPr>
              <a:t>黃煜（Andy）</a:t>
            </a:r>
            <a:endParaRPr/>
          </a:p>
        </p:txBody>
      </p:sp>
      <p:pic>
        <p:nvPicPr>
          <p:cNvPr id="108" name="Google Shape;108;p19" title="Yu-Andy-Huang-profilePic2024.JPG"/>
          <p:cNvPicPr preferRelativeResize="0"/>
          <p:nvPr/>
        </p:nvPicPr>
        <p:blipFill rotWithShape="1">
          <a:blip r:embed="rId3">
            <a:alphaModFix/>
          </a:blip>
          <a:srcRect b="0" l="11903" r="11895" t="0"/>
          <a:stretch/>
        </p:blipFill>
        <p:spPr>
          <a:xfrm>
            <a:off x="6225575" y="1751650"/>
            <a:ext cx="1625100" cy="160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我認為的智能</a:t>
            </a:r>
            <a:endParaRPr/>
          </a:p>
        </p:txBody>
      </p:sp>
      <p:pic>
        <p:nvPicPr>
          <p:cNvPr id="193" name="Google Shape;193;p28" title="Da_Vinci_Vitruve_Luc_Viatou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24" y="1017800"/>
            <a:ext cx="2809486" cy="382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title="goa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435" y="1017800"/>
            <a:ext cx="261937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3278525" y="3658975"/>
            <a:ext cx="223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硬件計算(e.g. Neuromorphic)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6707125" y="3640625"/>
            <a:ext cx="157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毀滅人類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3278525" y="1294775"/>
            <a:ext cx="17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References</a:t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3278525" y="2686108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世界模型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時間，空間，因果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3278525" y="1990442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機器人</a:t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6707125" y="2495550"/>
            <a:ext cx="23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損失函數</a:t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6707125" y="3068088"/>
            <a:ext cx="23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生命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終極問題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1549200" y="1271575"/>
            <a:ext cx="5959500" cy="29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rgbClr val="000000"/>
                </a:solidFill>
              </a:rPr>
              <a:t>智能？無科學定義</a:t>
            </a:r>
            <a:endParaRPr sz="26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rgbClr val="000000"/>
                </a:solidFill>
              </a:rPr>
              <a:t>通用智能（AGI）？更不知道</a:t>
            </a:r>
            <a:endParaRPr sz="26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rgbClr val="000000"/>
                </a:solidFill>
              </a:rPr>
              <a:t>人腦 == 圖靈機？尚無定論</a:t>
            </a:r>
            <a:endParaRPr sz="26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rgbClr val="000000"/>
                </a:solidFill>
              </a:rPr>
              <a:t>人腦</a:t>
            </a:r>
            <a:r>
              <a:rPr lang="en" sz="2600">
                <a:solidFill>
                  <a:srgbClr val="000000"/>
                </a:solidFill>
              </a:rPr>
              <a:t>能完全理解人腦嗎？</a:t>
            </a:r>
            <a:r>
              <a:rPr lang="en" sz="2600">
                <a:solidFill>
                  <a:srgbClr val="000000"/>
                </a:solidFill>
              </a:rPr>
              <a:t>哲學討論</a:t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1207700" y="2152350"/>
            <a:ext cx="5946600" cy="8388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</a:t>
            </a:r>
            <a:r>
              <a:rPr lang="en"/>
              <a:t>業餘人士，歡迎拍磚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一些例子 – 整體局部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7783" l="0" r="0" t="0"/>
          <a:stretch/>
        </p:blipFill>
        <p:spPr>
          <a:xfrm>
            <a:off x="553600" y="1017800"/>
            <a:ext cx="7096925" cy="37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4">
            <a:alphaModFix/>
          </a:blip>
          <a:srcRect b="0" l="0" r="0" t="4970"/>
          <a:stretch/>
        </p:blipFill>
        <p:spPr>
          <a:xfrm>
            <a:off x="5215825" y="711250"/>
            <a:ext cx="3505200" cy="40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5394125" y="2770225"/>
            <a:ext cx="1473000" cy="451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一些例子 – 數量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3930" l="1942" r="0" t="9707"/>
          <a:stretch/>
        </p:blipFill>
        <p:spPr>
          <a:xfrm>
            <a:off x="749100" y="1225975"/>
            <a:ext cx="7911549" cy="32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一些例子 – 空間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075" y="210050"/>
            <a:ext cx="5695724" cy="4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一些例子 – ARC-AGI測試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3690"/>
            <a:ext cx="5973825" cy="30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02" y="1481616"/>
            <a:ext cx="6005011" cy="30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75" y="1991665"/>
            <a:ext cx="82867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6361700" y="3231065"/>
            <a:ext cx="1855200" cy="1242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2075" y="348603"/>
            <a:ext cx="111442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7839991" y="1225734"/>
            <a:ext cx="119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François Chollet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2400"/>
              <a:buFont typeface="Roboto"/>
              <a:buNone/>
            </a:pPr>
            <a:r>
              <a:rPr lang="en" sz="2400"/>
              <a:t>什麼是</a:t>
            </a:r>
            <a:r>
              <a:rPr lang="en" sz="2400">
                <a:solidFill>
                  <a:schemeClr val="dk1"/>
                </a:solidFill>
              </a:rPr>
              <a:t>“</a:t>
            </a:r>
            <a:r>
              <a:rPr lang="en" sz="2400"/>
              <a:t>理解”？</a:t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4145975" y="2113000"/>
            <a:ext cx="2055000" cy="16986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3896525" y="1097075"/>
            <a:ext cx="2554200" cy="1015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4751775" y="2481250"/>
            <a:ext cx="285000" cy="273300"/>
          </a:xfrm>
          <a:prstGeom prst="ellipse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" name="Google Shape;153;p25"/>
          <p:cNvCxnSpPr>
            <a:stCxn id="152" idx="4"/>
          </p:cNvCxnSpPr>
          <p:nvPr/>
        </p:nvCxnSpPr>
        <p:spPr>
          <a:xfrm>
            <a:off x="4894275" y="2754550"/>
            <a:ext cx="0" cy="4158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5"/>
          <p:cNvCxnSpPr/>
          <p:nvPr/>
        </p:nvCxnSpPr>
        <p:spPr>
          <a:xfrm flipH="1">
            <a:off x="4706800" y="3170350"/>
            <a:ext cx="183600" cy="3507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5"/>
          <p:cNvSpPr txBox="1"/>
          <p:nvPr/>
        </p:nvSpPr>
        <p:spPr>
          <a:xfrm>
            <a:off x="6854325" y="2481250"/>
            <a:ext cx="783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你好</a:t>
            </a:r>
            <a:endParaRPr sz="18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25"/>
          <p:cNvCxnSpPr>
            <a:stCxn id="155" idx="1"/>
          </p:cNvCxnSpPr>
          <p:nvPr/>
        </p:nvCxnSpPr>
        <p:spPr>
          <a:xfrm rot="10800000">
            <a:off x="6224625" y="2683150"/>
            <a:ext cx="629700" cy="600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25"/>
          <p:cNvCxnSpPr/>
          <p:nvPr/>
        </p:nvCxnSpPr>
        <p:spPr>
          <a:xfrm flipH="1" rot="10800000">
            <a:off x="6224625" y="3216550"/>
            <a:ext cx="629700" cy="600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25"/>
          <p:cNvSpPr txBox="1"/>
          <p:nvPr/>
        </p:nvSpPr>
        <p:spPr>
          <a:xfrm>
            <a:off x="6854325" y="2938450"/>
            <a:ext cx="783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你好</a:t>
            </a:r>
            <a:endParaRPr sz="18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5108150" y="2702025"/>
            <a:ext cx="986100" cy="40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Manual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3532150" y="4195675"/>
            <a:ext cx="5523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Searle, John (1980), "Minds, Brains and Programs", </a:t>
            </a:r>
            <a:r>
              <a:rPr i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Behavioral &amp; Brain Sciences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3 (3): 417–457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570050" y="2520750"/>
            <a:ext cx="18294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中文房間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" name="Google Shape;162;p25"/>
          <p:cNvCxnSpPr/>
          <p:nvPr/>
        </p:nvCxnSpPr>
        <p:spPr>
          <a:xfrm>
            <a:off x="4898150" y="3170350"/>
            <a:ext cx="210000" cy="3552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5"/>
          <p:cNvCxnSpPr/>
          <p:nvPr/>
        </p:nvCxnSpPr>
        <p:spPr>
          <a:xfrm flipH="1">
            <a:off x="4680375" y="2818125"/>
            <a:ext cx="213900" cy="4038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5"/>
          <p:cNvCxnSpPr/>
          <p:nvPr/>
        </p:nvCxnSpPr>
        <p:spPr>
          <a:xfrm>
            <a:off x="4894275" y="2818125"/>
            <a:ext cx="195000" cy="195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5"/>
          <p:cNvSpPr txBox="1"/>
          <p:nvPr/>
        </p:nvSpPr>
        <p:spPr>
          <a:xfrm>
            <a:off x="4796925" y="2100250"/>
            <a:ext cx="986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你好??</a:t>
            </a:r>
            <a:endParaRPr sz="18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699" y="410000"/>
            <a:ext cx="8520600" cy="60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什麼是“理解”？ – 泰國(圖)書館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652" y="1039612"/>
            <a:ext cx="4310000" cy="29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5334750" y="1339850"/>
            <a:ext cx="36348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จุดประสงค์หลักของหอสมุดแห่งชาติคือการสะสม, จัดเก็บ, รักษา และบริหารทรัพย์สินทางปัญญาของชาติทั้งหมดโดยไม่คำนึงถึงสื่อ โดยมีชุดสะสมของเอกสารตัวเขียนไทย</a:t>
            </a:r>
            <a:endParaRPr sz="18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761425" y="3917525"/>
            <a:ext cx="78756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Bender, EM. &amp; Koller, A. 2020. “Climbing towards NLU: On Meaning, Form, and Understanding in the Age of Data”, </a:t>
            </a:r>
            <a:r>
              <a:rPr i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Proceedings of the 58th Annual Meeting of the Association for Computational Linguistics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pp. 5185–5198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/>
          <p:nvPr/>
        </p:nvSpPr>
        <p:spPr>
          <a:xfrm>
            <a:off x="207025" y="335075"/>
            <a:ext cx="4365000" cy="10158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207025" y="1351000"/>
            <a:ext cx="4365000" cy="3439800"/>
          </a:xfrm>
          <a:prstGeom prst="rect">
            <a:avLst/>
          </a:prstGeom>
          <a:noFill/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7" title="images.png"/>
          <p:cNvPicPr preferRelativeResize="0"/>
          <p:nvPr/>
        </p:nvPicPr>
        <p:blipFill rotWithShape="1">
          <a:blip r:embed="rId3">
            <a:alphaModFix/>
          </a:blip>
          <a:srcRect b="14597" l="11830" r="14233" t="14127"/>
          <a:stretch/>
        </p:blipFill>
        <p:spPr>
          <a:xfrm>
            <a:off x="360750" y="1964095"/>
            <a:ext cx="1264700" cy="121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7250" y="1867175"/>
            <a:ext cx="2368393" cy="6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2150" y="2693900"/>
            <a:ext cx="2687250" cy="6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057" y="3488450"/>
            <a:ext cx="1326083" cy="11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8975" y="3549625"/>
            <a:ext cx="2127650" cy="10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602875" y="1645900"/>
            <a:ext cx="36348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จุดประสงค์หลักของหอสมุดแห่งชาติคือการสะสม, จัดเก็บ, รักษา และบริหารทรัพย์สินทางปัญญาของชาติทั้งหมดโดยไม่คำนึงถึงสื่อ โดยมีชุดสะสมของเอกสารตัวเขียนไทย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6075" y="813250"/>
            <a:ext cx="393382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4752675" y="38100"/>
            <a:ext cx="110700" cy="5024700"/>
          </a:xfrm>
          <a:prstGeom prst="rect">
            <a:avLst/>
          </a:prstGeom>
          <a:solidFill>
            <a:srgbClr val="222222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2A3990"/>
      </a:lt1>
      <a:dk2>
        <a:srgbClr val="A7A7A7"/>
      </a:dk2>
      <a:lt2>
        <a:srgbClr val="535353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